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Srednji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vijetli stil 1 - Isticanj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ijetli stil 3 - Isticanj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Srednji stil 2 - Isticanj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vijetli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ijetli stil 1 - Isticanj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pcina%20Majur1\Desktop\LCW147_IspisPlanProracu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63-46FA-B115-FDE91E7E3C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63-46FA-B115-FDE91E7E3C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63-46FA-B115-FDE91E7E3C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63-46FA-B115-FDE91E7E3C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63-46FA-B115-FDE91E7E3C70}"/>
              </c:ext>
            </c:extLst>
          </c:dPt>
          <c:cat>
            <c:multiLvlStrRef>
              <c:f>Sheet1!$A$17:$B$21</c:f>
              <c:multiLvlStrCache>
                <c:ptCount val="5"/>
                <c:lvl>
                  <c:pt idx="0">
                    <c:v>OPĆI PRIHODI I PRIMICI</c:v>
                  </c:pt>
                  <c:pt idx="1">
                    <c:v>VLASTITI PRIHODI</c:v>
                  </c:pt>
                  <c:pt idx="2">
                    <c:v>PRIHODI ZA POSEBNE NAMJENE</c:v>
                  </c:pt>
                  <c:pt idx="3">
                    <c:v>POMOĆI</c:v>
                  </c:pt>
                  <c:pt idx="4">
                    <c:v>DONACIJE</c:v>
                  </c:pt>
                </c:lvl>
                <c:lvl>
                  <c:pt idx="0">
                    <c:v>1.</c:v>
                  </c:pt>
                  <c:pt idx="1">
                    <c:v>3.</c:v>
                  </c:pt>
                  <c:pt idx="2">
                    <c:v>4.</c:v>
                  </c:pt>
                  <c:pt idx="3">
                    <c:v>5.</c:v>
                  </c:pt>
                  <c:pt idx="4">
                    <c:v>6.</c:v>
                  </c:pt>
                </c:lvl>
              </c:multiLvlStrCache>
            </c:multiLvlStrRef>
          </c:cat>
          <c:val>
            <c:numRef>
              <c:f>Sheet1!$C$17:$C$21</c:f>
              <c:numCache>
                <c:formatCode>[$-1041A]#,##0.00;\-#,##0.00</c:formatCode>
                <c:ptCount val="5"/>
                <c:pt idx="0">
                  <c:v>355246.62</c:v>
                </c:pt>
                <c:pt idx="1">
                  <c:v>20098.21</c:v>
                </c:pt>
                <c:pt idx="2">
                  <c:v>41262.699999999997</c:v>
                </c:pt>
                <c:pt idx="3">
                  <c:v>2450030.87</c:v>
                </c:pt>
                <c:pt idx="4">
                  <c:v>2380.84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63-46FA-B115-FDE91E7E3C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BE4621-5409-4D69-A38E-6B65E7528543}" type="doc">
      <dgm:prSet loTypeId="urn:microsoft.com/office/officeart/2016/7/layout/ChevronBlock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1B62F1-EABB-4B05-B24B-8AB18072B0C4}">
      <dgm:prSet/>
      <dgm:spPr/>
      <dgm:t>
        <a:bodyPr/>
        <a:lstStyle/>
        <a:p>
          <a:r>
            <a:rPr lang="hr-HR" dirty="0"/>
            <a:t>OPĆI DIO</a:t>
          </a:r>
          <a:endParaRPr lang="en-US" dirty="0"/>
        </a:p>
      </dgm:t>
    </dgm:pt>
    <dgm:pt modelId="{A35FA1F9-FC49-4447-8CCF-835353BB49F1}" type="parTrans" cxnId="{2230F935-D9D3-48D8-829A-EFC078ECFDB2}">
      <dgm:prSet/>
      <dgm:spPr/>
      <dgm:t>
        <a:bodyPr/>
        <a:lstStyle/>
        <a:p>
          <a:endParaRPr lang="en-US"/>
        </a:p>
      </dgm:t>
    </dgm:pt>
    <dgm:pt modelId="{68E19B02-2B64-44C8-8206-76F4FA694DFD}" type="sibTrans" cxnId="{2230F935-D9D3-48D8-829A-EFC078ECFDB2}">
      <dgm:prSet/>
      <dgm:spPr/>
      <dgm:t>
        <a:bodyPr/>
        <a:lstStyle/>
        <a:p>
          <a:endParaRPr lang="en-US"/>
        </a:p>
      </dgm:t>
    </dgm:pt>
    <dgm:pt modelId="{5E7F78FA-BD02-4AB1-8AE8-C6ECB203E0FE}">
      <dgm:prSet/>
      <dgm:spPr/>
      <dgm:t>
        <a:bodyPr/>
        <a:lstStyle/>
        <a:p>
          <a:r>
            <a:rPr lang="hr-HR" i="1" dirty="0"/>
            <a:t>Sastoji se od sažetka Računa prihoda i rashoda i Računa financiranja</a:t>
          </a:r>
          <a:r>
            <a:rPr lang="hr-HR" i="1"/>
            <a:t>, </a:t>
          </a:r>
          <a:endParaRPr lang="en-US" dirty="0"/>
        </a:p>
      </dgm:t>
    </dgm:pt>
    <dgm:pt modelId="{4C3E20BE-D460-4232-B13B-2C4094B30B8A}" type="parTrans" cxnId="{D35D4E96-9581-4083-83E5-07BF56EBD37D}">
      <dgm:prSet/>
      <dgm:spPr/>
      <dgm:t>
        <a:bodyPr/>
        <a:lstStyle/>
        <a:p>
          <a:endParaRPr lang="en-US"/>
        </a:p>
      </dgm:t>
    </dgm:pt>
    <dgm:pt modelId="{C7350E01-2930-46F4-8319-380AA45440DE}" type="sibTrans" cxnId="{D35D4E96-9581-4083-83E5-07BF56EBD37D}">
      <dgm:prSet/>
      <dgm:spPr/>
      <dgm:t>
        <a:bodyPr/>
        <a:lstStyle/>
        <a:p>
          <a:endParaRPr lang="en-US"/>
        </a:p>
      </dgm:t>
    </dgm:pt>
    <dgm:pt modelId="{61B427EB-33B3-43BD-AC6F-9D2495875F07}">
      <dgm:prSet/>
      <dgm:spPr/>
      <dgm:t>
        <a:bodyPr/>
        <a:lstStyle/>
        <a:p>
          <a:r>
            <a:rPr lang="hr-HR" i="1" dirty="0"/>
            <a:t>POSEBNI DIO</a:t>
          </a:r>
          <a:endParaRPr lang="en-US" dirty="0"/>
        </a:p>
      </dgm:t>
    </dgm:pt>
    <dgm:pt modelId="{A93EC462-3C07-4C8A-9AF9-8B39907694FD}" type="parTrans" cxnId="{15B4B752-C178-4E26-A24A-C79F6F92289A}">
      <dgm:prSet/>
      <dgm:spPr/>
      <dgm:t>
        <a:bodyPr/>
        <a:lstStyle/>
        <a:p>
          <a:endParaRPr lang="en-US"/>
        </a:p>
      </dgm:t>
    </dgm:pt>
    <dgm:pt modelId="{43CAB2D9-3B72-4661-A032-85360769A752}" type="sibTrans" cxnId="{15B4B752-C178-4E26-A24A-C79F6F92289A}">
      <dgm:prSet/>
      <dgm:spPr/>
      <dgm:t>
        <a:bodyPr/>
        <a:lstStyle/>
        <a:p>
          <a:endParaRPr lang="en-US"/>
        </a:p>
      </dgm:t>
    </dgm:pt>
    <dgm:pt modelId="{0F2F950A-0506-4447-B828-79E182CFE613}">
      <dgm:prSet/>
      <dgm:spPr/>
      <dgm:t>
        <a:bodyPr/>
        <a:lstStyle/>
        <a:p>
          <a:r>
            <a:rPr lang="hr-HR" i="1" dirty="0"/>
            <a:t>Posebni dio sastoji se od plana rashoda i izdataka proračunskih korisnika </a:t>
          </a:r>
          <a:r>
            <a:rPr lang="pl-PL" i="1" dirty="0"/>
            <a:t>iskazanih po vrstama, a raspoređenih u programe koji se sastoje od </a:t>
          </a:r>
          <a:r>
            <a:rPr lang="hr-HR" i="1" dirty="0"/>
            <a:t>aktivnosti i projekata, a u skladu sa proračunskim klasifikacijama.</a:t>
          </a:r>
          <a:endParaRPr lang="en-US" dirty="0"/>
        </a:p>
      </dgm:t>
    </dgm:pt>
    <dgm:pt modelId="{7F5C227D-5043-483C-92D9-406C56709DD9}" type="parTrans" cxnId="{32970C60-0201-46F1-98F2-357B86F52804}">
      <dgm:prSet/>
      <dgm:spPr/>
      <dgm:t>
        <a:bodyPr/>
        <a:lstStyle/>
        <a:p>
          <a:endParaRPr lang="en-US"/>
        </a:p>
      </dgm:t>
    </dgm:pt>
    <dgm:pt modelId="{255C3793-9FD3-447B-AA47-1C4E0169F494}" type="sibTrans" cxnId="{32970C60-0201-46F1-98F2-357B86F52804}">
      <dgm:prSet/>
      <dgm:spPr/>
      <dgm:t>
        <a:bodyPr/>
        <a:lstStyle/>
        <a:p>
          <a:endParaRPr lang="en-US"/>
        </a:p>
      </dgm:t>
    </dgm:pt>
    <dgm:pt modelId="{DFAC71E0-F500-4AD2-AD0B-03BCB39F9E25}">
      <dgm:prSet/>
      <dgm:spPr/>
      <dgm:t>
        <a:bodyPr/>
        <a:lstStyle/>
        <a:p>
          <a:r>
            <a:rPr lang="hr-HR" dirty="0"/>
            <a:t>OBRAZLOŽENJE</a:t>
          </a:r>
          <a:endParaRPr lang="en-US" dirty="0"/>
        </a:p>
      </dgm:t>
    </dgm:pt>
    <dgm:pt modelId="{A7C37548-1FD7-488B-9919-2E7EB8C43E4B}" type="parTrans" cxnId="{D1682FB6-41E6-4546-B8F7-95EA26522926}">
      <dgm:prSet/>
      <dgm:spPr/>
      <dgm:t>
        <a:bodyPr/>
        <a:lstStyle/>
        <a:p>
          <a:endParaRPr lang="en-US"/>
        </a:p>
      </dgm:t>
    </dgm:pt>
    <dgm:pt modelId="{5D5926D9-1113-436F-8D1C-AEC4480D99A8}" type="sibTrans" cxnId="{D1682FB6-41E6-4546-B8F7-95EA26522926}">
      <dgm:prSet/>
      <dgm:spPr/>
      <dgm:t>
        <a:bodyPr/>
        <a:lstStyle/>
        <a:p>
          <a:endParaRPr lang="en-US"/>
        </a:p>
      </dgm:t>
    </dgm:pt>
    <dgm:pt modelId="{067BA0B9-07B8-43B2-A3CB-C490F1D602C6}">
      <dgm:prSet/>
      <dgm:spPr/>
      <dgm:t>
        <a:bodyPr/>
        <a:lstStyle/>
        <a:p>
          <a:r>
            <a:rPr lang="hr-HR" i="1" dirty="0"/>
            <a:t>Obrazloženje proračuna sastoji se od obrazloženja općeg dijela proračuna i obrazloženja posebnog dijela proračuna.</a:t>
          </a:r>
          <a:endParaRPr lang="en-US" dirty="0"/>
        </a:p>
      </dgm:t>
    </dgm:pt>
    <dgm:pt modelId="{51AB390D-5D08-4360-91D1-4CAA6C16AD5F}" type="parTrans" cxnId="{F42EE59E-6723-43DC-8770-45800D7456C1}">
      <dgm:prSet/>
      <dgm:spPr/>
      <dgm:t>
        <a:bodyPr/>
        <a:lstStyle/>
        <a:p>
          <a:endParaRPr lang="en-US"/>
        </a:p>
      </dgm:t>
    </dgm:pt>
    <dgm:pt modelId="{635A1BC1-E25B-4F0C-9AEE-CD66E9238453}" type="sibTrans" cxnId="{F42EE59E-6723-43DC-8770-45800D7456C1}">
      <dgm:prSet/>
      <dgm:spPr/>
      <dgm:t>
        <a:bodyPr/>
        <a:lstStyle/>
        <a:p>
          <a:endParaRPr lang="en-US"/>
        </a:p>
      </dgm:t>
    </dgm:pt>
    <dgm:pt modelId="{9B02AF89-836C-4BA8-A028-53007C3B9530}">
      <dgm:prSet/>
      <dgm:spPr/>
      <dgm:t>
        <a:bodyPr/>
        <a:lstStyle/>
        <a:p>
          <a:r>
            <a:rPr lang="hr-HR" i="1" dirty="0"/>
            <a:t>Računa prihoda i rashoda i Računa Financiranja, odnosno sastoji se od strukture prihoda i primitaka te rashoda i izdataka po vrstama.</a:t>
          </a:r>
          <a:endParaRPr lang="en-US" dirty="0"/>
        </a:p>
      </dgm:t>
    </dgm:pt>
    <dgm:pt modelId="{1647CB5B-A2A9-4428-AEC5-1369FEFB3A65}" type="parTrans" cxnId="{BC04B92D-40E9-4FA0-966B-52E6651358C0}">
      <dgm:prSet/>
      <dgm:spPr/>
      <dgm:t>
        <a:bodyPr/>
        <a:lstStyle/>
        <a:p>
          <a:endParaRPr lang="en-US"/>
        </a:p>
      </dgm:t>
    </dgm:pt>
    <dgm:pt modelId="{D11C8248-1A02-4635-943E-42D163BF5DE4}" type="sibTrans" cxnId="{BC04B92D-40E9-4FA0-966B-52E6651358C0}">
      <dgm:prSet/>
      <dgm:spPr/>
      <dgm:t>
        <a:bodyPr/>
        <a:lstStyle/>
        <a:p>
          <a:endParaRPr lang="en-US"/>
        </a:p>
      </dgm:t>
    </dgm:pt>
    <dgm:pt modelId="{BA7A4207-A7EE-4005-8DAD-28ABF5949386}" type="pres">
      <dgm:prSet presAssocID="{56BE4621-5409-4D69-A38E-6B65E7528543}" presName="Name0" presStyleCnt="0">
        <dgm:presLayoutVars>
          <dgm:dir/>
          <dgm:animLvl val="lvl"/>
          <dgm:resizeHandles val="exact"/>
        </dgm:presLayoutVars>
      </dgm:prSet>
      <dgm:spPr/>
    </dgm:pt>
    <dgm:pt modelId="{369EBD86-B259-4772-BA3A-A5330B54FF88}" type="pres">
      <dgm:prSet presAssocID="{BA1B62F1-EABB-4B05-B24B-8AB18072B0C4}" presName="composite" presStyleCnt="0"/>
      <dgm:spPr/>
    </dgm:pt>
    <dgm:pt modelId="{1B749E61-ECF7-46D3-8720-A207D0A38DD6}" type="pres">
      <dgm:prSet presAssocID="{BA1B62F1-EABB-4B05-B24B-8AB18072B0C4}" presName="parTx" presStyleLbl="alignNode1" presStyleIdx="0" presStyleCnt="3">
        <dgm:presLayoutVars>
          <dgm:chMax val="0"/>
          <dgm:chPref val="0"/>
        </dgm:presLayoutVars>
      </dgm:prSet>
      <dgm:spPr/>
    </dgm:pt>
    <dgm:pt modelId="{DE410FC5-A272-4B63-B599-145CA20C4E94}" type="pres">
      <dgm:prSet presAssocID="{BA1B62F1-EABB-4B05-B24B-8AB18072B0C4}" presName="desTx" presStyleLbl="alignAccFollowNode1" presStyleIdx="0" presStyleCnt="3">
        <dgm:presLayoutVars/>
      </dgm:prSet>
      <dgm:spPr/>
    </dgm:pt>
    <dgm:pt modelId="{8AB74647-5D6A-4C48-8B51-DE9F65B9983D}" type="pres">
      <dgm:prSet presAssocID="{68E19B02-2B64-44C8-8206-76F4FA694DFD}" presName="space" presStyleCnt="0"/>
      <dgm:spPr/>
    </dgm:pt>
    <dgm:pt modelId="{9F401569-37A7-4580-B214-356829A782F5}" type="pres">
      <dgm:prSet presAssocID="{61B427EB-33B3-43BD-AC6F-9D2495875F07}" presName="composite" presStyleCnt="0"/>
      <dgm:spPr/>
    </dgm:pt>
    <dgm:pt modelId="{01F19ED7-D84F-49BB-812C-C117C7992546}" type="pres">
      <dgm:prSet presAssocID="{61B427EB-33B3-43BD-AC6F-9D2495875F07}" presName="parTx" presStyleLbl="alignNode1" presStyleIdx="1" presStyleCnt="3">
        <dgm:presLayoutVars>
          <dgm:chMax val="0"/>
          <dgm:chPref val="0"/>
        </dgm:presLayoutVars>
      </dgm:prSet>
      <dgm:spPr/>
    </dgm:pt>
    <dgm:pt modelId="{05313C43-A16F-4838-B5B6-6FCAF3B515EF}" type="pres">
      <dgm:prSet presAssocID="{61B427EB-33B3-43BD-AC6F-9D2495875F07}" presName="desTx" presStyleLbl="alignAccFollowNode1" presStyleIdx="1" presStyleCnt="3">
        <dgm:presLayoutVars/>
      </dgm:prSet>
      <dgm:spPr/>
    </dgm:pt>
    <dgm:pt modelId="{08315D39-AFD7-408B-9993-6B2641499D11}" type="pres">
      <dgm:prSet presAssocID="{43CAB2D9-3B72-4661-A032-85360769A752}" presName="space" presStyleCnt="0"/>
      <dgm:spPr/>
    </dgm:pt>
    <dgm:pt modelId="{D984F4A6-C676-4ADF-AA31-574800841D10}" type="pres">
      <dgm:prSet presAssocID="{DFAC71E0-F500-4AD2-AD0B-03BCB39F9E25}" presName="composite" presStyleCnt="0"/>
      <dgm:spPr/>
    </dgm:pt>
    <dgm:pt modelId="{ED0BF8B2-C9E8-4BBD-A143-E4EE165B225F}" type="pres">
      <dgm:prSet presAssocID="{DFAC71E0-F500-4AD2-AD0B-03BCB39F9E25}" presName="parTx" presStyleLbl="alignNode1" presStyleIdx="2" presStyleCnt="3">
        <dgm:presLayoutVars>
          <dgm:chMax val="0"/>
          <dgm:chPref val="0"/>
        </dgm:presLayoutVars>
      </dgm:prSet>
      <dgm:spPr/>
    </dgm:pt>
    <dgm:pt modelId="{F1E6CC09-020E-4FF4-B201-87B298B410F7}" type="pres">
      <dgm:prSet presAssocID="{DFAC71E0-F500-4AD2-AD0B-03BCB39F9E25}" presName="desTx" presStyleLbl="alignAccFollowNode1" presStyleIdx="2" presStyleCnt="3">
        <dgm:presLayoutVars/>
      </dgm:prSet>
      <dgm:spPr/>
    </dgm:pt>
  </dgm:ptLst>
  <dgm:cxnLst>
    <dgm:cxn modelId="{A9FA3F09-E0C1-4B93-BFDB-69DAD6ED53ED}" type="presOf" srcId="{067BA0B9-07B8-43B2-A3CB-C490F1D602C6}" destId="{F1E6CC09-020E-4FF4-B201-87B298B410F7}" srcOrd="0" destOrd="0" presId="urn:microsoft.com/office/officeart/2016/7/layout/ChevronBlockProcess"/>
    <dgm:cxn modelId="{BC04B92D-40E9-4FA0-966B-52E6651358C0}" srcId="{BA1B62F1-EABB-4B05-B24B-8AB18072B0C4}" destId="{9B02AF89-836C-4BA8-A028-53007C3B9530}" srcOrd="1" destOrd="0" parTransId="{1647CB5B-A2A9-4428-AEC5-1369FEFB3A65}" sibTransId="{D11C8248-1A02-4635-943E-42D163BF5DE4}"/>
    <dgm:cxn modelId="{2230F935-D9D3-48D8-829A-EFC078ECFDB2}" srcId="{56BE4621-5409-4D69-A38E-6B65E7528543}" destId="{BA1B62F1-EABB-4B05-B24B-8AB18072B0C4}" srcOrd="0" destOrd="0" parTransId="{A35FA1F9-FC49-4447-8CCF-835353BB49F1}" sibTransId="{68E19B02-2B64-44C8-8206-76F4FA694DFD}"/>
    <dgm:cxn modelId="{32970C60-0201-46F1-98F2-357B86F52804}" srcId="{61B427EB-33B3-43BD-AC6F-9D2495875F07}" destId="{0F2F950A-0506-4447-B828-79E182CFE613}" srcOrd="0" destOrd="0" parTransId="{7F5C227D-5043-483C-92D9-406C56709DD9}" sibTransId="{255C3793-9FD3-447B-AA47-1C4E0169F494}"/>
    <dgm:cxn modelId="{16E9A665-3555-4FC7-91B4-82A5EB6C4B7D}" type="presOf" srcId="{61B427EB-33B3-43BD-AC6F-9D2495875F07}" destId="{01F19ED7-D84F-49BB-812C-C117C7992546}" srcOrd="0" destOrd="0" presId="urn:microsoft.com/office/officeart/2016/7/layout/ChevronBlockProcess"/>
    <dgm:cxn modelId="{1D28C068-7B4B-4F1A-8AF1-55B68BE01570}" type="presOf" srcId="{0F2F950A-0506-4447-B828-79E182CFE613}" destId="{05313C43-A16F-4838-B5B6-6FCAF3B515EF}" srcOrd="0" destOrd="0" presId="urn:microsoft.com/office/officeart/2016/7/layout/ChevronBlockProcess"/>
    <dgm:cxn modelId="{15B4B752-C178-4E26-A24A-C79F6F92289A}" srcId="{56BE4621-5409-4D69-A38E-6B65E7528543}" destId="{61B427EB-33B3-43BD-AC6F-9D2495875F07}" srcOrd="1" destOrd="0" parTransId="{A93EC462-3C07-4C8A-9AF9-8B39907694FD}" sibTransId="{43CAB2D9-3B72-4661-A032-85360769A752}"/>
    <dgm:cxn modelId="{D35D4E96-9581-4083-83E5-07BF56EBD37D}" srcId="{BA1B62F1-EABB-4B05-B24B-8AB18072B0C4}" destId="{5E7F78FA-BD02-4AB1-8AE8-C6ECB203E0FE}" srcOrd="0" destOrd="0" parTransId="{4C3E20BE-D460-4232-B13B-2C4094B30B8A}" sibTransId="{C7350E01-2930-46F4-8319-380AA45440DE}"/>
    <dgm:cxn modelId="{F42EE59E-6723-43DC-8770-45800D7456C1}" srcId="{DFAC71E0-F500-4AD2-AD0B-03BCB39F9E25}" destId="{067BA0B9-07B8-43B2-A3CB-C490F1D602C6}" srcOrd="0" destOrd="0" parTransId="{51AB390D-5D08-4360-91D1-4CAA6C16AD5F}" sibTransId="{635A1BC1-E25B-4F0C-9AEE-CD66E9238453}"/>
    <dgm:cxn modelId="{607B3AB3-9A81-4876-8F97-858F63E02496}" type="presOf" srcId="{5E7F78FA-BD02-4AB1-8AE8-C6ECB203E0FE}" destId="{DE410FC5-A272-4B63-B599-145CA20C4E94}" srcOrd="0" destOrd="0" presId="urn:microsoft.com/office/officeart/2016/7/layout/ChevronBlockProcess"/>
    <dgm:cxn modelId="{D1682FB6-41E6-4546-B8F7-95EA26522926}" srcId="{56BE4621-5409-4D69-A38E-6B65E7528543}" destId="{DFAC71E0-F500-4AD2-AD0B-03BCB39F9E25}" srcOrd="2" destOrd="0" parTransId="{A7C37548-1FD7-488B-9919-2E7EB8C43E4B}" sibTransId="{5D5926D9-1113-436F-8D1C-AEC4480D99A8}"/>
    <dgm:cxn modelId="{F8C33CC5-6036-4DE4-B7CE-71769E7857E6}" type="presOf" srcId="{9B02AF89-836C-4BA8-A028-53007C3B9530}" destId="{DE410FC5-A272-4B63-B599-145CA20C4E94}" srcOrd="0" destOrd="1" presId="urn:microsoft.com/office/officeart/2016/7/layout/ChevronBlockProcess"/>
    <dgm:cxn modelId="{E5FA3DD2-FB79-4881-BF61-BF99D3DC1C3B}" type="presOf" srcId="{BA1B62F1-EABB-4B05-B24B-8AB18072B0C4}" destId="{1B749E61-ECF7-46D3-8720-A207D0A38DD6}" srcOrd="0" destOrd="0" presId="urn:microsoft.com/office/officeart/2016/7/layout/ChevronBlockProcess"/>
    <dgm:cxn modelId="{80FE3DEE-26C9-411C-92E2-BB55BDD348D9}" type="presOf" srcId="{DFAC71E0-F500-4AD2-AD0B-03BCB39F9E25}" destId="{ED0BF8B2-C9E8-4BBD-A143-E4EE165B225F}" srcOrd="0" destOrd="0" presId="urn:microsoft.com/office/officeart/2016/7/layout/ChevronBlockProcess"/>
    <dgm:cxn modelId="{A412CAF7-3382-4EEC-A40A-225A2FE2AA3C}" type="presOf" srcId="{56BE4621-5409-4D69-A38E-6B65E7528543}" destId="{BA7A4207-A7EE-4005-8DAD-28ABF5949386}" srcOrd="0" destOrd="0" presId="urn:microsoft.com/office/officeart/2016/7/layout/ChevronBlockProcess"/>
    <dgm:cxn modelId="{A1FC6905-EDA1-4D89-931F-CFC0124E76FB}" type="presParOf" srcId="{BA7A4207-A7EE-4005-8DAD-28ABF5949386}" destId="{369EBD86-B259-4772-BA3A-A5330B54FF88}" srcOrd="0" destOrd="0" presId="urn:microsoft.com/office/officeart/2016/7/layout/ChevronBlockProcess"/>
    <dgm:cxn modelId="{2EF256C4-E0ED-4C33-8631-889701BCE70C}" type="presParOf" srcId="{369EBD86-B259-4772-BA3A-A5330B54FF88}" destId="{1B749E61-ECF7-46D3-8720-A207D0A38DD6}" srcOrd="0" destOrd="0" presId="urn:microsoft.com/office/officeart/2016/7/layout/ChevronBlockProcess"/>
    <dgm:cxn modelId="{342CBD21-2D11-4919-BDF7-4C7748E7A6F1}" type="presParOf" srcId="{369EBD86-B259-4772-BA3A-A5330B54FF88}" destId="{DE410FC5-A272-4B63-B599-145CA20C4E94}" srcOrd="1" destOrd="0" presId="urn:microsoft.com/office/officeart/2016/7/layout/ChevronBlockProcess"/>
    <dgm:cxn modelId="{87D652B0-D6B1-4E71-86DD-CCC51BD4B680}" type="presParOf" srcId="{BA7A4207-A7EE-4005-8DAD-28ABF5949386}" destId="{8AB74647-5D6A-4C48-8B51-DE9F65B9983D}" srcOrd="1" destOrd="0" presId="urn:microsoft.com/office/officeart/2016/7/layout/ChevronBlockProcess"/>
    <dgm:cxn modelId="{85BAA656-F15A-4F33-8938-D91D5AED36AC}" type="presParOf" srcId="{BA7A4207-A7EE-4005-8DAD-28ABF5949386}" destId="{9F401569-37A7-4580-B214-356829A782F5}" srcOrd="2" destOrd="0" presId="urn:microsoft.com/office/officeart/2016/7/layout/ChevronBlockProcess"/>
    <dgm:cxn modelId="{ABDC6B7D-99A1-492B-A3F7-70E18C76E4C3}" type="presParOf" srcId="{9F401569-37A7-4580-B214-356829A782F5}" destId="{01F19ED7-D84F-49BB-812C-C117C7992546}" srcOrd="0" destOrd="0" presId="urn:microsoft.com/office/officeart/2016/7/layout/ChevronBlockProcess"/>
    <dgm:cxn modelId="{56FBB30C-3AD9-4D9B-A18B-D310F5813CC7}" type="presParOf" srcId="{9F401569-37A7-4580-B214-356829A782F5}" destId="{05313C43-A16F-4838-B5B6-6FCAF3B515EF}" srcOrd="1" destOrd="0" presId="urn:microsoft.com/office/officeart/2016/7/layout/ChevronBlockProcess"/>
    <dgm:cxn modelId="{840884A8-4AE5-4CD0-90FE-5FDF44DA28A7}" type="presParOf" srcId="{BA7A4207-A7EE-4005-8DAD-28ABF5949386}" destId="{08315D39-AFD7-408B-9993-6B2641499D11}" srcOrd="3" destOrd="0" presId="urn:microsoft.com/office/officeart/2016/7/layout/ChevronBlockProcess"/>
    <dgm:cxn modelId="{727A3770-FCA7-4196-A999-CD9A84BDFF8A}" type="presParOf" srcId="{BA7A4207-A7EE-4005-8DAD-28ABF5949386}" destId="{D984F4A6-C676-4ADF-AA31-574800841D10}" srcOrd="4" destOrd="0" presId="urn:microsoft.com/office/officeart/2016/7/layout/ChevronBlockProcess"/>
    <dgm:cxn modelId="{4741994B-5BD7-4204-92DE-9C41194EECFD}" type="presParOf" srcId="{D984F4A6-C676-4ADF-AA31-574800841D10}" destId="{ED0BF8B2-C9E8-4BBD-A143-E4EE165B225F}" srcOrd="0" destOrd="0" presId="urn:microsoft.com/office/officeart/2016/7/layout/ChevronBlockProcess"/>
    <dgm:cxn modelId="{60EE8D3B-27DD-4E51-9DCC-8042865A86D8}" type="presParOf" srcId="{D984F4A6-C676-4ADF-AA31-574800841D10}" destId="{F1E6CC09-020E-4FF4-B201-87B298B410F7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49E61-ECF7-46D3-8720-A207D0A38DD6}">
      <dsp:nvSpPr>
        <dsp:cNvPr id="0" name=""/>
        <dsp:cNvSpPr/>
      </dsp:nvSpPr>
      <dsp:spPr>
        <a:xfrm>
          <a:off x="5319" y="1100937"/>
          <a:ext cx="2105192" cy="631557"/>
        </a:xfrm>
        <a:prstGeom prst="chevron">
          <a:avLst>
            <a:gd name="adj" fmla="val 3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980" tIns="77980" rIns="77980" bIns="779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/>
            <a:t>OPĆI DIO</a:t>
          </a:r>
          <a:endParaRPr lang="en-US" sz="1700" kern="1200" dirty="0"/>
        </a:p>
      </dsp:txBody>
      <dsp:txXfrm>
        <a:off x="194786" y="1100937"/>
        <a:ext cx="1726258" cy="631557"/>
      </dsp:txXfrm>
    </dsp:sp>
    <dsp:sp modelId="{DE410FC5-A272-4B63-B599-145CA20C4E94}">
      <dsp:nvSpPr>
        <dsp:cNvPr id="0" name=""/>
        <dsp:cNvSpPr/>
      </dsp:nvSpPr>
      <dsp:spPr>
        <a:xfrm>
          <a:off x="5319" y="1732495"/>
          <a:ext cx="1915724" cy="267125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385" tIns="151385" rIns="151385" bIns="30277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i="1" kern="1200" dirty="0"/>
            <a:t>Sastoji se od sažetka Računa prihoda i rashoda i Računa financiranja</a:t>
          </a:r>
          <a:r>
            <a:rPr lang="hr-HR" sz="1300" i="1" kern="1200"/>
            <a:t>, </a:t>
          </a:r>
          <a:endParaRPr lang="en-US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i="1" kern="1200" dirty="0"/>
            <a:t>Računa prihoda i rashoda i Računa Financiranja, odnosno sastoji se od strukture prihoda i primitaka te rashoda i izdataka po vrstama.</a:t>
          </a:r>
          <a:endParaRPr lang="en-US" sz="1300" kern="1200" dirty="0"/>
        </a:p>
      </dsp:txBody>
      <dsp:txXfrm>
        <a:off x="5319" y="1732495"/>
        <a:ext cx="1915724" cy="2671255"/>
      </dsp:txXfrm>
    </dsp:sp>
    <dsp:sp modelId="{01F19ED7-D84F-49BB-812C-C117C7992546}">
      <dsp:nvSpPr>
        <dsp:cNvPr id="0" name=""/>
        <dsp:cNvSpPr/>
      </dsp:nvSpPr>
      <dsp:spPr>
        <a:xfrm>
          <a:off x="2079223" y="1100937"/>
          <a:ext cx="2105192" cy="631557"/>
        </a:xfrm>
        <a:prstGeom prst="chevron">
          <a:avLst>
            <a:gd name="adj" fmla="val 30000"/>
          </a:avLst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980" tIns="77980" rIns="77980" bIns="779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i="1" kern="1200" dirty="0"/>
            <a:t>POSEBNI DIO</a:t>
          </a:r>
          <a:endParaRPr lang="en-US" sz="1700" kern="1200" dirty="0"/>
        </a:p>
      </dsp:txBody>
      <dsp:txXfrm>
        <a:off x="2268690" y="1100937"/>
        <a:ext cx="1726258" cy="631557"/>
      </dsp:txXfrm>
    </dsp:sp>
    <dsp:sp modelId="{05313C43-A16F-4838-B5B6-6FCAF3B515EF}">
      <dsp:nvSpPr>
        <dsp:cNvPr id="0" name=""/>
        <dsp:cNvSpPr/>
      </dsp:nvSpPr>
      <dsp:spPr>
        <a:xfrm>
          <a:off x="2079223" y="1732495"/>
          <a:ext cx="1915724" cy="2671255"/>
        </a:xfrm>
        <a:prstGeom prst="rect">
          <a:avLst/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385" tIns="151385" rIns="151385" bIns="30277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i="1" kern="1200" dirty="0"/>
            <a:t>Posebni dio sastoji se od plana rashoda i izdataka proračunskih korisnika </a:t>
          </a:r>
          <a:r>
            <a:rPr lang="pl-PL" sz="1300" i="1" kern="1200" dirty="0"/>
            <a:t>iskazanih po vrstama, a raspoređenih u programe koji se sastoje od </a:t>
          </a:r>
          <a:r>
            <a:rPr lang="hr-HR" sz="1300" i="1" kern="1200" dirty="0"/>
            <a:t>aktivnosti i projekata, a u skladu sa proračunskim klasifikacijama.</a:t>
          </a:r>
          <a:endParaRPr lang="en-US" sz="1300" kern="1200" dirty="0"/>
        </a:p>
      </dsp:txBody>
      <dsp:txXfrm>
        <a:off x="2079223" y="1732495"/>
        <a:ext cx="1915724" cy="2671255"/>
      </dsp:txXfrm>
    </dsp:sp>
    <dsp:sp modelId="{ED0BF8B2-C9E8-4BBD-A143-E4EE165B225F}">
      <dsp:nvSpPr>
        <dsp:cNvPr id="0" name=""/>
        <dsp:cNvSpPr/>
      </dsp:nvSpPr>
      <dsp:spPr>
        <a:xfrm>
          <a:off x="4153128" y="1100937"/>
          <a:ext cx="2105192" cy="631557"/>
        </a:xfrm>
        <a:prstGeom prst="chevron">
          <a:avLst>
            <a:gd name="adj" fmla="val 3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980" tIns="77980" rIns="77980" bIns="779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/>
            <a:t>OBRAZLOŽENJE</a:t>
          </a:r>
          <a:endParaRPr lang="en-US" sz="1700" kern="1200" dirty="0"/>
        </a:p>
      </dsp:txBody>
      <dsp:txXfrm>
        <a:off x="4342595" y="1100937"/>
        <a:ext cx="1726258" cy="631557"/>
      </dsp:txXfrm>
    </dsp:sp>
    <dsp:sp modelId="{F1E6CC09-020E-4FF4-B201-87B298B410F7}">
      <dsp:nvSpPr>
        <dsp:cNvPr id="0" name=""/>
        <dsp:cNvSpPr/>
      </dsp:nvSpPr>
      <dsp:spPr>
        <a:xfrm>
          <a:off x="4153128" y="1732495"/>
          <a:ext cx="1915724" cy="2671255"/>
        </a:xfrm>
        <a:prstGeom prst="rect">
          <a:avLst/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385" tIns="151385" rIns="151385" bIns="30277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300" i="1" kern="1200" dirty="0"/>
            <a:t>Obrazloženje proračuna sastoji se od obrazloženja općeg dijela proračuna i obrazloženja posebnog dijela proračuna.</a:t>
          </a:r>
          <a:endParaRPr lang="en-US" sz="1300" kern="1200" dirty="0"/>
        </a:p>
      </dsp:txBody>
      <dsp:txXfrm>
        <a:off x="4153128" y="1732495"/>
        <a:ext cx="1915724" cy="267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598C290-BCEF-1E43-2D03-0EE645904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AD001FD-8456-E734-BD3D-881601CFE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7A88263-9A13-1440-F577-CACE48006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D0D6408-AFA8-8EFA-6488-1BFFB6D48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3F01D7A-A7A6-57EA-74C6-A94AB6BB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033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FC309B-847D-28B9-DEEF-09229554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5D1CAFAF-8EAF-FCBB-FCBE-9602131F07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4151651-870E-528B-8752-9F5C1F96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0E74FCA-5FF2-1219-091C-2556D8ADC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DE392EE-86FC-34DA-B387-52BE19B88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912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7222BE5E-5AA9-FE73-E1C8-5933D964AB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C7D2A403-B2E0-B0F8-7BB1-A8D97809F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F07A1A1-1605-E2FF-1EE4-A0B0DE1F6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2A5B7EF-A0CE-31E2-652D-B3C7F612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7E410C4-28E8-0B41-FCDC-44DA160C8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083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D14975D-B17C-2EBE-D9A1-FAA951A4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A61621D-B90E-3EF4-1BF6-B0A7E678B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0CFA58B-2B87-B8BE-D927-90135E46A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82D0DD4-642A-72F1-7A23-D1DBD506C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A6876B9-9643-6E0E-2E15-CD5608D59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166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E4E8C5-4C61-C1C3-51A1-30EB68473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64FDF70-206B-CE4A-E948-98DA55BDD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EC45580-5694-16C2-2D91-A9B9BB443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9395FE6-723C-73E0-37AC-E5EF5A6A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73687F2-3F96-A1C4-360D-AAABF713A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9000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36E5C3-8BE7-6D86-7527-3662BE29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B610264-5D82-2A25-24D4-80A23A7A81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9619DDDB-F8ED-0C5E-1559-DEFC1FD71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79C9EFF8-0827-ECA0-0FD2-C83C1F4E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6E247BA-8C34-23F3-58E3-DCA3D25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60E8703A-6F37-49B8-29AF-F5CAB1EF0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32721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62DD3B8-600C-C785-FBE4-5D682515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408EB81-EC14-480F-6BBE-502EB0F6A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CE1C3611-7CF0-81B4-9161-B47E2254E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3C315610-FAE3-F8F5-9859-C1DDF923D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76E12A45-5D5A-2BD3-1A54-47B5757FB9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2B029973-603B-B05B-CEC7-3D8EAB0EF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4C624892-CAA1-D3B6-8095-77FB567D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8B7DD932-1DA9-3F4D-1273-967857AE0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0595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F42B26-921D-36C9-A049-2CECCCE2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F0E6BF42-3834-02F5-F046-C2BD8821D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5BA588EB-DFB4-C41E-31AF-A83A19E2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58A8AC87-44D4-AAC7-8B7C-79099931A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360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EE376916-847A-1370-D286-3846ECC6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C5F0A21E-17DC-1A31-E253-96F5CB9EE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C7B4FA14-AA85-4C65-7D6C-A06F8013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34655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875706-24EF-0C66-8510-001BB2D21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65EF68B-42F1-22AF-4968-0199F82EA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9777486-129E-5B6F-9C97-2D0988CB1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A9DAE9DF-D4B3-F21B-A7D3-A936587EC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49552AF5-4702-5E22-9783-82513DAA5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CDBB473B-E74E-2768-C937-A13FF43D6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169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9B545C-264C-F7C2-058D-090394629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13626240-8922-555C-766F-3623BBDEE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64567CA-41F4-206C-6CB2-43799E69C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7509B141-F3CE-D6B1-4944-12EB84533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647A29CB-73AA-BAF0-F8E7-FE54AC73A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5AEFDE27-F95A-D1FB-E4E2-2946300F5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2535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2E6D4DB2-F25D-2E3E-CEBC-B835A1D6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7A5380E-14AF-9AF4-7FE7-292C23DF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67E66EB-022F-45D2-55EA-FB3B9570D5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F2CA85-0D58-4F3E-A9BC-AC8FB875AF9F}" type="datetimeFigureOut">
              <a:rPr lang="hr-HR" smtClean="0"/>
              <a:t>12.6.2026.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2EC433E-FFCD-18AD-334E-F0C0AF0415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84E72DD-C77A-441F-D7B3-A8F61229E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526009-7271-499F-9B4E-69B83998944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31807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7BF7081-74F9-FED3-85D0-6AACF71D7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6862" y="718387"/>
            <a:ext cx="5387990" cy="1621690"/>
          </a:xfrm>
        </p:spPr>
        <p:txBody>
          <a:bodyPr anchor="t">
            <a:normAutofit fontScale="90000"/>
          </a:bodyPr>
          <a:lstStyle/>
          <a:p>
            <a:r>
              <a:rPr lang="hr-HR" dirty="0"/>
              <a:t>Proračun u malom Općine Majur</a:t>
            </a:r>
            <a:br>
              <a:rPr lang="hr-HR" dirty="0"/>
            </a:br>
            <a:r>
              <a:rPr lang="hr-HR" dirty="0"/>
              <a:t>za 2026. godinu</a:t>
            </a:r>
            <a:endParaRPr lang="hr-HR" sz="40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03FE802-92CB-1B7B-066A-A42F4CBB09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5839" y="4836368"/>
            <a:ext cx="4805691" cy="838831"/>
          </a:xfrm>
        </p:spPr>
        <p:txBody>
          <a:bodyPr anchor="b">
            <a:normAutofit/>
          </a:bodyPr>
          <a:lstStyle/>
          <a:p>
            <a:r>
              <a:rPr lang="hr-HR" sz="2000" dirty="0"/>
              <a:t>VODIČ ZA GRAĐANE</a:t>
            </a:r>
          </a:p>
        </p:txBody>
      </p:sp>
      <p:pic>
        <p:nvPicPr>
          <p:cNvPr id="1026" name="Picture 2" descr="Općina Majur – My WordPress Blog">
            <a:extLst>
              <a:ext uri="{FF2B5EF4-FFF2-40B4-BE49-F238E27FC236}">
                <a16:creationId xmlns:a16="http://schemas.microsoft.com/office/drawing/2014/main" id="{50D8F91A-4B32-3D13-1316-B9EFE70AC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0" y="2936032"/>
            <a:ext cx="4141760" cy="190033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535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9803F8A6-F25E-6115-44A7-B6EC1D28B2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371790"/>
              </p:ext>
            </p:extLst>
          </p:nvPr>
        </p:nvGraphicFramePr>
        <p:xfrm>
          <a:off x="643467" y="1232034"/>
          <a:ext cx="10905066" cy="44306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1808">
                  <a:extLst>
                    <a:ext uri="{9D8B030D-6E8A-4147-A177-3AD203B41FA5}">
                      <a16:colId xmlns:a16="http://schemas.microsoft.com/office/drawing/2014/main" val="1732820713"/>
                    </a:ext>
                  </a:extLst>
                </a:gridCol>
                <a:gridCol w="6435308">
                  <a:extLst>
                    <a:ext uri="{9D8B030D-6E8A-4147-A177-3AD203B41FA5}">
                      <a16:colId xmlns:a16="http://schemas.microsoft.com/office/drawing/2014/main" val="1524423255"/>
                    </a:ext>
                  </a:extLst>
                </a:gridCol>
                <a:gridCol w="1687950">
                  <a:extLst>
                    <a:ext uri="{9D8B030D-6E8A-4147-A177-3AD203B41FA5}">
                      <a16:colId xmlns:a16="http://schemas.microsoft.com/office/drawing/2014/main" val="3065014360"/>
                    </a:ext>
                  </a:extLst>
                </a:gridCol>
              </a:tblGrid>
              <a:tr h="24251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Glavni program  A03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KULTURA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505.991,09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522488517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0100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OPĆI POSLOVI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1.000,00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4078923773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1.000,00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3736997469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0102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KULTURA I SPORT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321.870,00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2384365058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65.170,00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658517025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256.700,00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563362019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REDOVNA AKTIVNOST KNJIŽNICE I ČITAONICE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93.431,00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1956937398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93.431,00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1326614449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1001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ODRŽAVANJE I OPREMANJE USTANOVA KULTURE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12.292,00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2483455985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12.292,00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2658684309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KULTURA I SPORT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63.850,00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3167182652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3.850,00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1012100489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60.000,00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485231474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1003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KAPITALNA ULAGANJA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13.548,09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2152349338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5.332,09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844171994"/>
                  </a:ext>
                </a:extLst>
              </a:tr>
              <a:tr h="279208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8.216,00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8" marR="13398" marT="13398" marB="0" anchor="ctr"/>
                </a:tc>
                <a:extLst>
                  <a:ext uri="{0D108BD9-81ED-4DB2-BD59-A6C34878D82A}">
                    <a16:rowId xmlns:a16="http://schemas.microsoft.com/office/drawing/2014/main" val="1193611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85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B73E8FC6-2E91-EACE-5374-1F495BDB55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4203343"/>
              </p:ext>
            </p:extLst>
          </p:nvPr>
        </p:nvGraphicFramePr>
        <p:xfrm>
          <a:off x="643467" y="711041"/>
          <a:ext cx="10905068" cy="54359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99083">
                  <a:extLst>
                    <a:ext uri="{9D8B030D-6E8A-4147-A177-3AD203B41FA5}">
                      <a16:colId xmlns:a16="http://schemas.microsoft.com/office/drawing/2014/main" val="1417108020"/>
                    </a:ext>
                  </a:extLst>
                </a:gridCol>
                <a:gridCol w="4932785">
                  <a:extLst>
                    <a:ext uri="{9D8B030D-6E8A-4147-A177-3AD203B41FA5}">
                      <a16:colId xmlns:a16="http://schemas.microsoft.com/office/drawing/2014/main" val="398646594"/>
                    </a:ext>
                  </a:extLst>
                </a:gridCol>
                <a:gridCol w="2073200">
                  <a:extLst>
                    <a:ext uri="{9D8B030D-6E8A-4147-A177-3AD203B41FA5}">
                      <a16:colId xmlns:a16="http://schemas.microsoft.com/office/drawing/2014/main" val="4040362241"/>
                    </a:ext>
                  </a:extLst>
                </a:gridCol>
              </a:tblGrid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Glavni program  A04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ODGOJ I OBRAZOVANJE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774,21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1541434642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OPĆI POSLOVI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774,21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1385591645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774,21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3323913733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Glavni program  A09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SOCIJALNA SKRB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660,00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4097862043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1003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KORAK DO ZDRAVLJA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660,00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371712702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3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660,00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2431737539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Glavni program  A12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GREEN TEX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18.540,00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2394136857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GREEN TEX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18.540,00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966529974"/>
                  </a:ext>
                </a:extLst>
              </a:tr>
              <a:tr h="60399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3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18.540,00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8982" marR="28982" marT="28982" marB="0" anchor="ctr"/>
                </a:tc>
                <a:extLst>
                  <a:ext uri="{0D108BD9-81ED-4DB2-BD59-A6C34878D82A}">
                    <a16:rowId xmlns:a16="http://schemas.microsoft.com/office/drawing/2014/main" val="3296114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84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3C4FB3-29F0-17D7-EF6B-AB91523F7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dirty="0"/>
              <a:t>UVODNA RIJEČ NAČELNICE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7A11D0D-26DA-F1E7-37BF-7A5C5EBBD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891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r-HR" sz="1700" dirty="0"/>
              <a:t>Poštovane mještanke i mještani,</a:t>
            </a:r>
          </a:p>
          <a:p>
            <a:pPr marL="0" indent="0" algn="just">
              <a:buNone/>
            </a:pPr>
            <a:endParaRPr lang="hr-HR" sz="1700" dirty="0"/>
          </a:p>
          <a:p>
            <a:pPr marL="0" indent="0" algn="just">
              <a:buNone/>
            </a:pPr>
            <a:r>
              <a:rPr lang="hr-HR" sz="1700" dirty="0"/>
              <a:t>pred vama je „Proračun za građane“, dokument kojim na jednostavan i razumljiv način predstavljamo plan prihoda i rashoda naše Općine za nadolazeće razdoblje.</a:t>
            </a:r>
          </a:p>
          <a:p>
            <a:pPr marL="0" indent="0" algn="just">
              <a:buNone/>
            </a:pPr>
            <a:r>
              <a:rPr lang="hr-HR" sz="1700" dirty="0"/>
              <a:t>Proračun je temeljni financijski dokument kojim planiramo razvoj naše zajednice, osiguravamo kvalitetno funkcioniranje komunalnih i javnih usluga te stvaramo preduvjete za realizaciju projekata važnih za život svih naših stanovnika. Kroz ovaj sažeti prikaz želimo vam približiti način na koji se proračunska sredstva prikupljaju i raspoređuju te pokazati na što će se usmjeravati sredstva tijekom godine.</a:t>
            </a:r>
          </a:p>
          <a:p>
            <a:pPr marL="0" indent="0" algn="just">
              <a:buNone/>
            </a:pPr>
            <a:r>
              <a:rPr lang="hr-HR" sz="1700" dirty="0"/>
              <a:t>Transparentnost rada i otvorena komunikacija s građanima među našim su najvažnijim načelima. Upravo zato nastojimo proračunske informacije učiniti dostupnima i razumljivima svima, jer vjerujemo da su informirani građani važan partner u razvoju lokalne zajednice.</a:t>
            </a:r>
          </a:p>
          <a:p>
            <a:pPr marL="0" indent="0" algn="just">
              <a:buNone/>
            </a:pPr>
            <a:r>
              <a:rPr lang="hr-HR" sz="1700" dirty="0"/>
              <a:t>Zahvaljujem svima koji svojim radom, prijedlozima i inicijativama doprinose napretku naše Općine. Nastavit ćemo odgovorno upravljati javnim sredstvima i ulagati u projekte koji će pridonijeti kvalitetnijem životu sadašnjih i budućih generacija.</a:t>
            </a:r>
          </a:p>
          <a:p>
            <a:pPr marL="0" indent="0" algn="just">
              <a:buNone/>
            </a:pPr>
            <a:endParaRPr lang="hr-HR" sz="1800" dirty="0"/>
          </a:p>
          <a:p>
            <a:pPr marL="0" indent="0" algn="just">
              <a:buNone/>
            </a:pPr>
            <a:r>
              <a:rPr lang="hr-HR" sz="1800" dirty="0"/>
              <a:t>S poštovanjem,</a:t>
            </a:r>
          </a:p>
          <a:p>
            <a:pPr marL="0" indent="0" algn="just">
              <a:buNone/>
            </a:pPr>
            <a:endParaRPr lang="hr-HR" sz="1800" dirty="0"/>
          </a:p>
          <a:p>
            <a:pPr marL="0" indent="0">
              <a:buNone/>
            </a:pPr>
            <a:r>
              <a:rPr lang="hr-HR" sz="1700" dirty="0"/>
              <a:t>KLEMENTINA KARANOVIĆ</a:t>
            </a:r>
          </a:p>
        </p:txBody>
      </p:sp>
      <p:pic>
        <p:nvPicPr>
          <p:cNvPr id="5" name="Picture 2" descr="Općina Majur – My WordPress Blog">
            <a:extLst>
              <a:ext uri="{FF2B5EF4-FFF2-40B4-BE49-F238E27FC236}">
                <a16:creationId xmlns:a16="http://schemas.microsoft.com/office/drawing/2014/main" id="{FF14501E-6871-D636-330E-124D91BAD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261" y="22861"/>
            <a:ext cx="1893277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702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4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36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4C677DD-7AE4-AFD9-AF8A-70C728F3C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947" y="0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hr-HR" sz="3600" dirty="0">
                <a:solidFill>
                  <a:schemeClr val="tx2"/>
                </a:solidFill>
              </a:rPr>
              <a:t>ŠTO JE PRORAČUN I ZAŠTO JE VAŽAN STANOVNICIMA?</a:t>
            </a:r>
          </a:p>
        </p:txBody>
      </p:sp>
      <p:grpSp>
        <p:nvGrpSpPr>
          <p:cNvPr id="52" name="Group 38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53" name="Freeform: Shape 39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40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41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42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16B211C-DE2A-4D28-4248-C15ED59DA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27419"/>
            <a:ext cx="10615168" cy="3227626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hr-HR" sz="1500" dirty="0">
                <a:solidFill>
                  <a:schemeClr val="tx2"/>
                </a:solidFill>
              </a:rPr>
              <a:t>Proračun Općine Majur nije samo financijski dokument, već ključni alat za jačanje uključenosti građana i bolje razumijevanje rada lokalne samouprave. Njegova važnost može se sagledati kroz nekoliko aspekata:</a:t>
            </a:r>
          </a:p>
          <a:p>
            <a:endParaRPr lang="hr-HR" sz="15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hr-HR" sz="1400" b="1" dirty="0">
                <a:solidFill>
                  <a:schemeClr val="tx2"/>
                </a:solidFill>
              </a:rPr>
              <a:t>1. Transparentnost rada općine</a:t>
            </a:r>
          </a:p>
          <a:p>
            <a:r>
              <a:rPr lang="hr-HR" sz="1400" dirty="0">
                <a:solidFill>
                  <a:schemeClr val="tx2"/>
                </a:solidFill>
              </a:rPr>
              <a:t>Proračun omogućuje stanovnicima uvid u to kako se prikupljaju i troše javna sredstva. Kada su informacije jasno prikazane, građani mogu lakše razumjeti prioritete općine, što povećava povjerenje u rad lokalne vlasti</a:t>
            </a:r>
          </a:p>
          <a:p>
            <a:endParaRPr lang="hr-HR" sz="1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hr-HR" sz="1400" b="1" dirty="0">
                <a:solidFill>
                  <a:schemeClr val="tx2"/>
                </a:solidFill>
              </a:rPr>
              <a:t>2. Aktivno sudjelovanje građana</a:t>
            </a:r>
          </a:p>
          <a:p>
            <a:r>
              <a:rPr lang="hr-HR" sz="1400" dirty="0">
                <a:solidFill>
                  <a:schemeClr val="tx2"/>
                </a:solidFill>
              </a:rPr>
              <a:t>Dostupan i razumljiv proračun potiče građane da se uključe u procese donošenja odluka. Kroz javne rasprave, prijedloge i komentare, stanovnici mogu izravno utjecati na to koji će se projekti financirati, što jača demokratske procese na lokalnoj razini</a:t>
            </a:r>
          </a:p>
          <a:p>
            <a:endParaRPr lang="hr-HR" sz="1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hr-HR" sz="1400" b="1" dirty="0">
                <a:solidFill>
                  <a:schemeClr val="tx2"/>
                </a:solidFill>
              </a:rPr>
              <a:t>3. Bolje razumijevanje projekata i ulaganja</a:t>
            </a:r>
          </a:p>
          <a:p>
            <a:r>
              <a:rPr lang="hr-HR" sz="1400" dirty="0">
                <a:solidFill>
                  <a:schemeClr val="tx2"/>
                </a:solidFill>
              </a:rPr>
              <a:t>Proračun jasno pokazuje koji su projekti planirani – primjerice u infrastrukturi, obrazovanju ili komunalnim uslugama. Time građani dobivaju uvid u razvojne planove općine i razumiju kako pojedine investicije utječu na kvalitetu života u zajednici</a:t>
            </a:r>
          </a:p>
          <a:p>
            <a:endParaRPr lang="hr-HR" sz="1400" dirty="0">
              <a:solidFill>
                <a:schemeClr val="tx2"/>
              </a:solidFill>
            </a:endParaRPr>
          </a:p>
          <a:p>
            <a:endParaRPr lang="hr-HR" sz="1400" dirty="0">
              <a:solidFill>
                <a:schemeClr val="tx2"/>
              </a:solidFill>
            </a:endParaRPr>
          </a:p>
          <a:p>
            <a:endParaRPr lang="hr-HR" sz="7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hr-HR" sz="7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hr-HR" sz="7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hr-HR" sz="7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hr-HR" sz="700" dirty="0">
              <a:solidFill>
                <a:schemeClr val="tx2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2" descr="Općina Majur – My WordPress Blog">
            <a:extLst>
              <a:ext uri="{FF2B5EF4-FFF2-40B4-BE49-F238E27FC236}">
                <a16:creationId xmlns:a16="http://schemas.microsoft.com/office/drawing/2014/main" id="{46E3027E-2906-D539-02C5-A9BFFB921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261" y="22861"/>
            <a:ext cx="1893277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180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4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6A21D33-4155-785B-7B34-0509DB9AC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hr-HR"/>
              <a:t>OD ČEGA SE SASTOJI PRORAČUN?</a:t>
            </a:r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93D3143E-DB26-812E-9489-E08E6980A2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105364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Općina Majur – My WordPress Blog">
            <a:extLst>
              <a:ext uri="{FF2B5EF4-FFF2-40B4-BE49-F238E27FC236}">
                <a16:creationId xmlns:a16="http://schemas.microsoft.com/office/drawing/2014/main" id="{848F903E-F525-C62E-F7B7-FC4203D13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261" y="22861"/>
            <a:ext cx="1893277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968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1B86E98-2ED3-A372-6CDF-9B24DADB3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hr-HR"/>
              <a:t>PRORAČUN U MALOM – 2026. GODINA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94F57ED6-956D-4882-9373-D249716FCE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560389"/>
              </p:ext>
            </p:extLst>
          </p:nvPr>
        </p:nvGraphicFramePr>
        <p:xfrm>
          <a:off x="933450" y="1915150"/>
          <a:ext cx="10515602" cy="4324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528">
                  <a:extLst>
                    <a:ext uri="{9D8B030D-6E8A-4147-A177-3AD203B41FA5}">
                      <a16:colId xmlns:a16="http://schemas.microsoft.com/office/drawing/2014/main" val="2049174419"/>
                    </a:ext>
                  </a:extLst>
                </a:gridCol>
                <a:gridCol w="3479719">
                  <a:extLst>
                    <a:ext uri="{9D8B030D-6E8A-4147-A177-3AD203B41FA5}">
                      <a16:colId xmlns:a16="http://schemas.microsoft.com/office/drawing/2014/main" val="1603260747"/>
                    </a:ext>
                  </a:extLst>
                </a:gridCol>
                <a:gridCol w="1561853">
                  <a:extLst>
                    <a:ext uri="{9D8B030D-6E8A-4147-A177-3AD203B41FA5}">
                      <a16:colId xmlns:a16="http://schemas.microsoft.com/office/drawing/2014/main" val="3668533371"/>
                    </a:ext>
                  </a:extLst>
                </a:gridCol>
                <a:gridCol w="1813073">
                  <a:extLst>
                    <a:ext uri="{9D8B030D-6E8A-4147-A177-3AD203B41FA5}">
                      <a16:colId xmlns:a16="http://schemas.microsoft.com/office/drawing/2014/main" val="3626704323"/>
                    </a:ext>
                  </a:extLst>
                </a:gridCol>
                <a:gridCol w="1238763">
                  <a:extLst>
                    <a:ext uri="{9D8B030D-6E8A-4147-A177-3AD203B41FA5}">
                      <a16:colId xmlns:a16="http://schemas.microsoft.com/office/drawing/2014/main" val="1175563116"/>
                    </a:ext>
                  </a:extLst>
                </a:gridCol>
                <a:gridCol w="1329666">
                  <a:extLst>
                    <a:ext uri="{9D8B030D-6E8A-4147-A177-3AD203B41FA5}">
                      <a16:colId xmlns:a16="http://schemas.microsoft.com/office/drawing/2014/main" val="2119961965"/>
                    </a:ext>
                  </a:extLst>
                </a:gridCol>
              </a:tblGrid>
              <a:tr h="1823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PLAN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PLAN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PROJEKCIJA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PROJEKCIJA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2973828782"/>
                  </a:ext>
                </a:extLst>
              </a:tr>
              <a:tr h="1823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3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4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5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184693940"/>
                  </a:ext>
                </a:extLst>
              </a:tr>
              <a:tr h="1823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BROJ KONTA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2025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2026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2027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r-HR" sz="900" u="none" strike="noStrike">
                          <a:effectLst/>
                        </a:rPr>
                        <a:t>2028</a:t>
                      </a:r>
                      <a:endParaRPr lang="hr-H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3981807320"/>
                  </a:ext>
                </a:extLst>
              </a:tr>
              <a:tr h="2140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610378736"/>
                  </a:ext>
                </a:extLst>
              </a:tr>
              <a:tr h="19635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A. RAČUN PRIHODA I RASHODA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098169421"/>
                  </a:ext>
                </a:extLst>
              </a:tr>
              <a:tr h="1963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Prihodi poslovanja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2.157.704,99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1.906.013,40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5.278.789,65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1.456.815,33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803964948"/>
                  </a:ext>
                </a:extLst>
              </a:tr>
              <a:tr h="1963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7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Prihodi od prodaje nefinancijske imovine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2620947481"/>
                  </a:ext>
                </a:extLst>
              </a:tr>
              <a:tr h="1963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3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Rashodi poslovanja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1.059.696,73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963.641,38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953.320,54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735.846,22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764375484"/>
                  </a:ext>
                </a:extLst>
              </a:tr>
              <a:tr h="1963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4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Rashodi za nabavu nefinancijske imovine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2.079.139,87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1.878.833,30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5.259.549,55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1.655.049,55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979413793"/>
                  </a:ext>
                </a:extLst>
              </a:tr>
              <a:tr h="19635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RAZLIKA − MANJAK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-981.131,61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-936.461,28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-934.080,44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-934.080,44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3400014972"/>
                  </a:ext>
                </a:extLst>
              </a:tr>
              <a:tr h="2140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193206279"/>
                  </a:ext>
                </a:extLst>
              </a:tr>
              <a:tr h="19635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B. RAČUN ZADUŽIVANJA / FINANCIRANJA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3165372009"/>
                  </a:ext>
                </a:extLst>
              </a:tr>
              <a:tr h="1963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8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Primici od financijske imovine i zaduživanja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3385372108"/>
                  </a:ext>
                </a:extLst>
              </a:tr>
              <a:tr h="1963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5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000" u="none" strike="noStrike">
                          <a:effectLst/>
                        </a:rPr>
                        <a:t>Izdaci za financijsku imovinu i otplate zajmova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3989434890"/>
                  </a:ext>
                </a:extLst>
              </a:tr>
              <a:tr h="19635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NETO ZADUŽIVANJE / FINANCIRANJE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-26.544,56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4109136234"/>
                  </a:ext>
                </a:extLst>
              </a:tr>
              <a:tr h="2140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900751616"/>
                  </a:ext>
                </a:extLst>
              </a:tr>
              <a:tr h="2140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748092281"/>
                  </a:ext>
                </a:extLst>
              </a:tr>
              <a:tr h="19635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UKUPAN DONOS VIŠKA/MANJKA IZ PRETHODNIH GODINA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813318469"/>
                  </a:ext>
                </a:extLst>
              </a:tr>
              <a:tr h="350362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DIO VIŠKA/MANJKA IZ PRETHODNIH GODINA KOJI ĆE SE POKRIT/RASPOREDITI U PLANIRANOM RAZDOBLJU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1.007.676,17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963.005,84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960.625,00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960.625,00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76432670"/>
                  </a:ext>
                </a:extLst>
              </a:tr>
              <a:tr h="21409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3107637371"/>
                  </a:ext>
                </a:extLst>
              </a:tr>
              <a:tr h="196357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VIŠAK / MANJAK + NETO ZADUŽIVANJA / FINANCIRANJA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>
                          <a:effectLst/>
                        </a:rPr>
                        <a:t>0,00</a:t>
                      </a:r>
                      <a:endParaRPr lang="hr-H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hr-HR" sz="1000" u="none" strike="noStrike" dirty="0">
                          <a:effectLst/>
                        </a:rPr>
                        <a:t>0,00</a:t>
                      </a:r>
                      <a:endParaRPr lang="hr-H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50" marR="8750" marT="8750" marB="0" anchor="b"/>
                </a:tc>
                <a:extLst>
                  <a:ext uri="{0D108BD9-81ED-4DB2-BD59-A6C34878D82A}">
                    <a16:rowId xmlns:a16="http://schemas.microsoft.com/office/drawing/2014/main" val="1276372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189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63EDF3D-FDE1-FF4D-3BFB-878661866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hr-HR" sz="5200"/>
              <a:t>STRUKTURA FINANCIRANJA</a:t>
            </a:r>
          </a:p>
        </p:txBody>
      </p:sp>
      <p:pic>
        <p:nvPicPr>
          <p:cNvPr id="5" name="Picture 2" descr="Općina Majur – My WordPress Blog">
            <a:extLst>
              <a:ext uri="{FF2B5EF4-FFF2-40B4-BE49-F238E27FC236}">
                <a16:creationId xmlns:a16="http://schemas.microsoft.com/office/drawing/2014/main" id="{57B7CCF1-05FD-15F4-7F03-5482A3A1E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261" y="22861"/>
            <a:ext cx="1893277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C3650870-484E-39F5-6F64-42C70707A3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8369867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9314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818EEC1-7A66-436E-196F-10338A699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PRORAČUNSKI RASHODI PO FUNKCIJSKOJ KLASIFIKACIJI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Općina Majur – My WordPress Blog">
            <a:extLst>
              <a:ext uri="{FF2B5EF4-FFF2-40B4-BE49-F238E27FC236}">
                <a16:creationId xmlns:a16="http://schemas.microsoft.com/office/drawing/2014/main" id="{50E1609B-ABB3-C416-180C-0B97FEC8C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0" y="0"/>
            <a:ext cx="1893277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Rezervirano mjesto sadržaja 6">
            <a:extLst>
              <a:ext uri="{FF2B5EF4-FFF2-40B4-BE49-F238E27FC236}">
                <a16:creationId xmlns:a16="http://schemas.microsoft.com/office/drawing/2014/main" id="{1EFD896E-1A67-A7F2-663C-FEEF06FAE3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204167"/>
              </p:ext>
            </p:extLst>
          </p:nvPr>
        </p:nvGraphicFramePr>
        <p:xfrm>
          <a:off x="5881664" y="533401"/>
          <a:ext cx="5639775" cy="5956072"/>
        </p:xfrm>
        <a:graphic>
          <a:graphicData uri="http://schemas.openxmlformats.org/drawingml/2006/table">
            <a:tbl>
              <a:tblPr>
                <a:noFill/>
                <a:tableStyleId>{5C22544A-7EE6-4342-B048-85BDC9FD1C3A}</a:tableStyleId>
              </a:tblPr>
              <a:tblGrid>
                <a:gridCol w="4960533">
                  <a:extLst>
                    <a:ext uri="{9D8B030D-6E8A-4147-A177-3AD203B41FA5}">
                      <a16:colId xmlns:a16="http://schemas.microsoft.com/office/drawing/2014/main" val="2636100748"/>
                    </a:ext>
                  </a:extLst>
                </a:gridCol>
                <a:gridCol w="679242">
                  <a:extLst>
                    <a:ext uri="{9D8B030D-6E8A-4147-A177-3AD203B41FA5}">
                      <a16:colId xmlns:a16="http://schemas.microsoft.com/office/drawing/2014/main" val="1936806329"/>
                    </a:ext>
                  </a:extLst>
                </a:gridCol>
              </a:tblGrid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endParaRPr lang="hr-HR" sz="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PLANIRANO</a:t>
                      </a:r>
                      <a:endParaRPr lang="hr-HR" sz="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015046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SVEUKUPNO RASHODI / IZDACI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2.869.019,2 €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1502543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Izvršna  i zakonodavna tijela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240.851,98 €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026678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Ostale opće usluge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132,72 €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2839591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n-NO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Opće javne usluge koje nisu drugdje svrstane</a:t>
                      </a:r>
                      <a:endParaRPr lang="nn-NO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1.452,00 €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245813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Rashodi za javni red i sigurnost koji nisu drugdje svrstani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1.500,00 €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384928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nn-NO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Opći ekonomski i trgovački poslovi</a:t>
                      </a:r>
                      <a:endParaRPr lang="nn-NO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182.156,41 €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6388396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Poljoprivreda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11.000,00 €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955168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Električna energija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3.981,68 €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5677741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Cestovni promet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222.713,16 €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587491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Turizam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10.000,00 €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413481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Ekonomski poslovi koji nisu drugdje svrstani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1.418.845,15 €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856136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Gospodarenje otpadom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1.789,00 €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6341703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Poslovi i usluge zaštite okoliša koji nisu drugdje svrstani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4.992,26 €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529692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Razvoj zajednice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219.539,77 €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5761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Ulična rasvjeta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10.000,00 €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508371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Službe rekreacije i sporta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323.950,00 €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641236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Službe kulture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181.041,09 €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505427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"Rashodi za rekreaciju, kulturu i religiju koji nisu drugdje svrstani"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7.622,53 €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6714506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Predškolsko obrazovanje</a:t>
                      </a:r>
                      <a:endParaRPr lang="hr-HR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774,21 €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560327"/>
                  </a:ext>
                </a:extLst>
              </a:tr>
              <a:tr h="2797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it-IT" sz="8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Obrazovanje koje se ne može definirati po stupnju</a:t>
                      </a:r>
                      <a:endParaRPr lang="it-IT" sz="8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cap="none" spc="0" dirty="0">
                          <a:solidFill>
                            <a:schemeClr val="tx1"/>
                          </a:solidFill>
                          <a:effectLst/>
                        </a:rPr>
                        <a:t>132,72 €</a:t>
                      </a:r>
                      <a:endParaRPr lang="hr-HR" sz="800" b="1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34251" marT="13700" marB="10275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457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5845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84E20F41-FC83-B28A-F0D7-5FFAEBFB7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PROGRAMI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Općina Majur – My WordPress Blog">
            <a:extLst>
              <a:ext uri="{FF2B5EF4-FFF2-40B4-BE49-F238E27FC236}">
                <a16:creationId xmlns:a16="http://schemas.microsoft.com/office/drawing/2014/main" id="{07DD3FF9-00B4-785A-734D-515B0DCBB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4261" y="22861"/>
            <a:ext cx="1893277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Rezervirano mjesto sadržaja 18">
            <a:extLst>
              <a:ext uri="{FF2B5EF4-FFF2-40B4-BE49-F238E27FC236}">
                <a16:creationId xmlns:a16="http://schemas.microsoft.com/office/drawing/2014/main" id="{AEEA9ADD-24AA-DDF1-A284-39517F0F9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462083"/>
              </p:ext>
            </p:extLst>
          </p:nvPr>
        </p:nvGraphicFramePr>
        <p:xfrm>
          <a:off x="5922492" y="1744379"/>
          <a:ext cx="5536001" cy="3310496"/>
        </p:xfrm>
        <a:graphic>
          <a:graphicData uri="http://schemas.openxmlformats.org/drawingml/2006/table">
            <a:tbl>
              <a:tblPr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1394058">
                  <a:extLst>
                    <a:ext uri="{9D8B030D-6E8A-4147-A177-3AD203B41FA5}">
                      <a16:colId xmlns:a16="http://schemas.microsoft.com/office/drawing/2014/main" val="3665019472"/>
                    </a:ext>
                  </a:extLst>
                </a:gridCol>
                <a:gridCol w="3247587">
                  <a:extLst>
                    <a:ext uri="{9D8B030D-6E8A-4147-A177-3AD203B41FA5}">
                      <a16:colId xmlns:a16="http://schemas.microsoft.com/office/drawing/2014/main" val="3943023042"/>
                    </a:ext>
                  </a:extLst>
                </a:gridCol>
                <a:gridCol w="894356">
                  <a:extLst>
                    <a:ext uri="{9D8B030D-6E8A-4147-A177-3AD203B41FA5}">
                      <a16:colId xmlns:a16="http://schemas.microsoft.com/office/drawing/2014/main" val="448406221"/>
                    </a:ext>
                  </a:extLst>
                </a:gridCol>
              </a:tblGrid>
              <a:tr h="496574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Glavni program  A01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JAVNA UPRAVA I ADMINISTRACIJA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326.732,56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408879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Program  0100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UPRAVA I ADMINISTRACIJA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37.281,40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710332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Rashodi poslovanja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32.781,40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521952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Rashodi za nabavu nefinancijske imovine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4.500,00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925265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Program  1000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UPRAVA I ADMINISTRACIJA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270.995,07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7837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Rashodi poslovanja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240.008,51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773611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Rashodi za nabavu nefinancijske imovine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4.442,00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200112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Izdaci za financijsku imovinu i otplate zajmova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26.544,56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1598049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Program  1001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VLASTITI POGON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18.456,09</a:t>
                      </a:r>
                      <a:endParaRPr lang="hr-HR" sz="1200" b="1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36159"/>
                  </a:ext>
                </a:extLst>
              </a:tr>
              <a:tr h="312658"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Rashodi poslovanja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>
                        <a:buNone/>
                      </a:pPr>
                      <a:r>
                        <a:rPr lang="hr-HR" sz="12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18.456,09</a:t>
                      </a:r>
                      <a:endParaRPr lang="hr-HR" sz="12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79" marR="9579" marT="91958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931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057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11E44001-C9FD-A8C8-531F-BE87C1A663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380840"/>
              </p:ext>
            </p:extLst>
          </p:nvPr>
        </p:nvGraphicFramePr>
        <p:xfrm>
          <a:off x="1391933" y="643467"/>
          <a:ext cx="9408135" cy="55710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2881">
                  <a:extLst>
                    <a:ext uri="{9D8B030D-6E8A-4147-A177-3AD203B41FA5}">
                      <a16:colId xmlns:a16="http://schemas.microsoft.com/office/drawing/2014/main" val="4008795312"/>
                    </a:ext>
                  </a:extLst>
                </a:gridCol>
                <a:gridCol w="5853456">
                  <a:extLst>
                    <a:ext uri="{9D8B030D-6E8A-4147-A177-3AD203B41FA5}">
                      <a16:colId xmlns:a16="http://schemas.microsoft.com/office/drawing/2014/main" val="2574773835"/>
                    </a:ext>
                  </a:extLst>
                </a:gridCol>
                <a:gridCol w="1451798">
                  <a:extLst>
                    <a:ext uri="{9D8B030D-6E8A-4147-A177-3AD203B41FA5}">
                      <a16:colId xmlns:a16="http://schemas.microsoft.com/office/drawing/2014/main" val="1038839857"/>
                    </a:ext>
                  </a:extLst>
                </a:gridCol>
              </a:tblGrid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Glavni program  A02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RAZVOJ JLS POMOĆI SOC. SIGURNOST GRAĐANA I OSTALO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2.016.321,38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294049982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0100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DONACIJE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4.200,00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720839124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4.200,00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35632777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0101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KOMUNALNA INFRASTRUKTURA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10.000,00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922454016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10.000,00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8213481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0107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CESTOVNI PROMET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102.000,00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4189931266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2.000,00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371964710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100.000,00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568421175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0108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ZAŠTITA I SPAŠAVANJE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1.500,00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686357664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1.500,00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41221808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DONACIJE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178.089,13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2212362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178.089,13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09468930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1001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KOMUNALNA INFRASTRUKTURA</a:t>
                      </a:r>
                      <a:endParaRPr lang="hr-H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3.981,68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721131010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3.981,68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812319471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ZAŠTITA OKOLIŠA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6.781,26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45994280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6.781,26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152135728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1004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NAKNADA ŠTETE PRAVNIM I FIZIČKIM OSOBAMA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132,72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305903210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132,72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76682471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1005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ZADOVOLJAVANJE SOCIJALNIH POTREBA GRAĐANA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10.265,45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21864731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Rashodi poslovanja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10.265,45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854178010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1007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CESTOVNI PROMET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120.713,16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219972606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11.938,61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230971363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108.774,55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105590658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1009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PROSTORNO UREĐENJE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1.283.800,00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713219364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8.500,00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493426852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1.275.300,00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735555316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1010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POLJOPRIVREDA I RURALNI RAZVOJ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13.654,46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497372416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13.654,46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814531367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1014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ZAŽELI - ZAPOŠLJAVANJE ŽENA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193.474,32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1964166074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193.474,32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4207465592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1015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JAVNI RADOVI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36.870,45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278662667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36.870,45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4223898758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1016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RAZVOJ I UNAPREĐENJE INFRASTRUKTURE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40.858,75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2462487898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3.750,00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24003938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4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za nabavu nefinancijske imovine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37.108,75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406358989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Program  1017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TURIZAM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10.000,00</a:t>
                      </a:r>
                      <a:endParaRPr lang="hr-H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3664666259"/>
                  </a:ext>
                </a:extLst>
              </a:tr>
              <a:tr h="15057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3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hr-HR" sz="800" u="none" strike="noStrike">
                          <a:effectLst/>
                        </a:rPr>
                        <a:t>Rashodi poslovanja</a:t>
                      </a:r>
                      <a:endParaRPr lang="hr-H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800" u="none" strike="noStrike" dirty="0">
                          <a:effectLst/>
                        </a:rPr>
                        <a:t>10.000,00</a:t>
                      </a:r>
                      <a:endParaRPr lang="hr-H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031" marR="4031" marT="4031" marB="0" anchor="ctr"/>
                </a:tc>
                <a:extLst>
                  <a:ext uri="{0D108BD9-81ED-4DB2-BD59-A6C34878D82A}">
                    <a16:rowId xmlns:a16="http://schemas.microsoft.com/office/drawing/2014/main" val="4152834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297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1138</Words>
  <Application>Microsoft Office PowerPoint</Application>
  <PresentationFormat>Široki zaslon</PresentationFormat>
  <Paragraphs>374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Tema sustava Office</vt:lpstr>
      <vt:lpstr>Proračun u malom Općine Majur za 2026. godinu</vt:lpstr>
      <vt:lpstr>UVODNA RIJEČ NAČELNICE</vt:lpstr>
      <vt:lpstr>ŠTO JE PRORAČUN I ZAŠTO JE VAŽAN STANOVNICIMA?</vt:lpstr>
      <vt:lpstr>OD ČEGA SE SASTOJI PRORAČUN?</vt:lpstr>
      <vt:lpstr>PRORAČUN U MALOM – 2026. GODINA</vt:lpstr>
      <vt:lpstr>STRUKTURA FINANCIRANJA</vt:lpstr>
      <vt:lpstr>PRORAČUNSKI RASHODI PO FUNKCIJSKOJ KLASIFIKACIJI</vt:lpstr>
      <vt:lpstr>PROGRAMI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Opcina Majur</dc:creator>
  <cp:lastModifiedBy>Opcina Majur</cp:lastModifiedBy>
  <cp:revision>4</cp:revision>
  <dcterms:created xsi:type="dcterms:W3CDTF">2026-04-03T08:20:03Z</dcterms:created>
  <dcterms:modified xsi:type="dcterms:W3CDTF">2026-06-12T06:49:33Z</dcterms:modified>
</cp:coreProperties>
</file>